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5"/>
  </p:notesMasterIdLst>
  <p:sldIdLst>
    <p:sldId id="257" r:id="rId3"/>
    <p:sldId id="258" r:id="rId4"/>
    <p:sldId id="259" r:id="rId5"/>
    <p:sldId id="260" r:id="rId6"/>
    <p:sldId id="261" r:id="rId7"/>
    <p:sldId id="262" r:id="rId8"/>
    <p:sldId id="263" r:id="rId9"/>
    <p:sldId id="264" r:id="rId10"/>
    <p:sldId id="265" r:id="rId11"/>
    <p:sldId id="266" r:id="rId12"/>
    <p:sldId id="267" r:id="rId13"/>
    <p:sldId id="269" r:id="rId14"/>
  </p:sldIdLst>
  <p:sldSz cx="9144000" cy="5143500" type="screen16x9"/>
  <p:notesSz cx="6858000" cy="9144000"/>
  <p:embeddedFontLst>
    <p:embeddedFont>
      <p:font typeface="Google Sans" panose="020B060402020202020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006C11D-F15B-4B52-88C5-9F8788561AFA}" v="15" dt="2025-12-27T05:07:49.4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03" d="100"/>
          <a:sy n="103" d="100"/>
        </p:scale>
        <p:origin x="902" y="5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3.fntdata"/><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2.fntdata"/><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notesMaster" Target="notesMasters/notesMaster1.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png>
</file>

<file path=ppt/media/image2.png>
</file>

<file path=ppt/media/image3.pn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3ad07014906_2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 name="Google Shape;104;g3ad07014906_2_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3ad07014906_2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g3ad07014906_2_1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3ad07014906_2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 name="Google Shape;164;g3ad07014906_2_1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ad07014906_2_1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5" name="Google Shape;175;g3ad07014906_2_1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3ad07014906_2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 name="Google Shape;110;g3ad07014906_2_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ad07014906_2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g3ad07014906_2_6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ad07014906_2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g3ad07014906_2_6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3ad07014906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 name="Google Shape;128;g3ad07014906_2_9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ad07014906_2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4" name="Google Shape;134;g3ad07014906_2_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3ad07014906_2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g3ad07014906_2_8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3ad07014906_2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6" name="Google Shape;146;g3ad07014906_2_8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3ad07014906_2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g3ad07014906_2_10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r>
              <a:rPr lang="en-US"/>
              <a:t>Click to edit Master title style</a:t>
            </a:r>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r>
              <a:rPr lang="en-US"/>
              <a:t>Click to edit Master subtitle style</a:t>
            </a:r>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pPr lvl="0"/>
            <a:r>
              <a:rPr lang="en-US"/>
              <a:t>Click to edit Master text styles</a:t>
            </a: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21"/>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US"/>
              <a:t>Click to edit Master title style</a:t>
            </a:r>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a:t>Click to edit Master title style</a:t>
            </a:r>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pPr lvl="0"/>
            <a:r>
              <a:rPr lang="en-US"/>
              <a:t>Click to edit Master text styles</a:t>
            </a: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a:t>Click to edit Master title style</a:t>
            </a:r>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pPr lvl="0"/>
            <a:r>
              <a:rPr lang="en-US"/>
              <a:t>Click to edit Master text styles</a:t>
            </a: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pPr lvl="0"/>
            <a:r>
              <a:rPr lang="en-US"/>
              <a:t>Click to edit Master text styles</a:t>
            </a: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a:t>Click to edit Master title style</a:t>
            </a:r>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rPr lang="en-US"/>
              <a:t>Click to edit Master title style</a:t>
            </a:r>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pPr lvl="0"/>
            <a:r>
              <a:rPr lang="en-US"/>
              <a:t>Click to edit Master text styles</a:t>
            </a: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r>
              <a:rPr lang="en-US"/>
              <a:t>Click to edit Master title style</a:t>
            </a:r>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r>
              <a:rPr lang="en-US"/>
              <a:t>Click to edit Master title style</a:t>
            </a:r>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r>
              <a:rPr lang="en-US"/>
              <a:t>Click to edit Master subtitle style</a:t>
            </a:r>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pPr lvl="0"/>
            <a:r>
              <a:rPr lang="en-US"/>
              <a:t>Click to edit Master text styles</a:t>
            </a: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pPr lvl="0"/>
            <a:r>
              <a:rPr lang="en-US"/>
              <a:t>Click to edit Master text styles</a:t>
            </a: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mrutha80079/Civic-Grievance-Tracking-Dashboard-for-Hyderabad-Citizens-and-Students.git" TargetMode="External"/><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image" Target="../media/image2.png"/><Relationship Id="rId4" Type="http://schemas.openxmlformats.org/officeDocument/2006/relationships/hyperlink" Target="https://studio--studio-687393081-9652d.us-central1.hosted.app/"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4.jpe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6"/>
          <p:cNvSpPr txBox="1"/>
          <p:nvPr/>
        </p:nvSpPr>
        <p:spPr>
          <a:xfrm>
            <a:off x="162600" y="3195125"/>
            <a:ext cx="8760000" cy="170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i="0" u="none" strike="noStrike" cap="none" dirty="0">
                <a:solidFill>
                  <a:srgbClr val="434343"/>
                </a:solidFill>
                <a:latin typeface="Google Sans"/>
                <a:ea typeface="Google Sans"/>
                <a:cs typeface="Google Sans"/>
                <a:sym typeface="Google Sans"/>
              </a:rPr>
              <a:t>Team Details</a:t>
            </a:r>
            <a:endParaRPr sz="1800" b="1" i="0" u="none" strike="noStrike" cap="none" dirty="0">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sz="1800" b="1" i="0" u="none" strike="noStrike" cap="none" dirty="0">
              <a:solidFill>
                <a:srgbClr val="434343"/>
              </a:solidFill>
              <a:latin typeface="Google Sans"/>
              <a:ea typeface="Google Sans"/>
              <a:cs typeface="Google Sans"/>
              <a:sym typeface="Google Sans"/>
            </a:endParaRPr>
          </a:p>
          <a:p>
            <a:pPr marL="914400" marR="0" lvl="1" indent="-342900" algn="l" rtl="0">
              <a:lnSpc>
                <a:spcPct val="100000"/>
              </a:lnSpc>
              <a:spcBef>
                <a:spcPts val="0"/>
              </a:spcBef>
              <a:spcAft>
                <a:spcPts val="0"/>
              </a:spcAft>
              <a:buClr>
                <a:srgbClr val="434343"/>
              </a:buClr>
              <a:buSzPts val="1800"/>
              <a:buFont typeface="Google Sans"/>
              <a:buAutoNum type="alphaLcPeriod"/>
            </a:pPr>
            <a:r>
              <a:rPr lang="en-GB" sz="1800" b="1" i="0" u="none" strike="noStrike" cap="none" dirty="0">
                <a:solidFill>
                  <a:srgbClr val="434343"/>
                </a:solidFill>
                <a:latin typeface="Google Sans"/>
                <a:ea typeface="Google Sans"/>
                <a:cs typeface="Google Sans"/>
                <a:sym typeface="Google Sans"/>
              </a:rPr>
              <a:t>Team name: </a:t>
            </a:r>
            <a:r>
              <a:rPr lang="en-GB" sz="1800" i="0" u="none" strike="noStrike" cap="none" dirty="0">
                <a:solidFill>
                  <a:srgbClr val="434343"/>
                </a:solidFill>
                <a:latin typeface="Google Sans"/>
                <a:ea typeface="Google Sans"/>
                <a:cs typeface="Google Sans"/>
                <a:sym typeface="Google Sans"/>
              </a:rPr>
              <a:t>PANDA GANG</a:t>
            </a:r>
            <a:endParaRPr sz="1800" i="0" u="none" strike="noStrike" cap="none" dirty="0">
              <a:solidFill>
                <a:srgbClr val="434343"/>
              </a:solidFill>
              <a:latin typeface="Google Sans"/>
              <a:ea typeface="Google Sans"/>
              <a:cs typeface="Google Sans"/>
              <a:sym typeface="Google Sans"/>
            </a:endParaRPr>
          </a:p>
          <a:p>
            <a:pPr marL="914400" marR="0" lvl="1" indent="-342900" algn="l" rtl="0">
              <a:lnSpc>
                <a:spcPct val="100000"/>
              </a:lnSpc>
              <a:spcBef>
                <a:spcPts val="0"/>
              </a:spcBef>
              <a:spcAft>
                <a:spcPts val="0"/>
              </a:spcAft>
              <a:buClr>
                <a:srgbClr val="434343"/>
              </a:buClr>
              <a:buSzPts val="1800"/>
              <a:buFont typeface="Google Sans"/>
              <a:buAutoNum type="alphaLcPeriod"/>
            </a:pPr>
            <a:r>
              <a:rPr lang="en-GB" sz="1800" b="1" i="0" u="none" strike="noStrike" cap="none" dirty="0">
                <a:solidFill>
                  <a:srgbClr val="434343"/>
                </a:solidFill>
                <a:latin typeface="Google Sans"/>
                <a:ea typeface="Google Sans"/>
                <a:cs typeface="Google Sans"/>
                <a:sym typeface="Google Sans"/>
              </a:rPr>
              <a:t>Team leader name: </a:t>
            </a:r>
            <a:r>
              <a:rPr lang="en-GB" sz="1800" i="0" u="none" strike="noStrike" cap="none" dirty="0">
                <a:solidFill>
                  <a:srgbClr val="434343"/>
                </a:solidFill>
                <a:latin typeface="Google Sans"/>
                <a:ea typeface="Google Sans"/>
                <a:cs typeface="Google Sans"/>
                <a:sym typeface="Google Sans"/>
              </a:rPr>
              <a:t>ROHAN DAS</a:t>
            </a:r>
            <a:endParaRPr sz="1800" i="0" u="none" strike="noStrike" cap="none" dirty="0">
              <a:solidFill>
                <a:srgbClr val="434343"/>
              </a:solidFill>
              <a:latin typeface="Google Sans"/>
              <a:ea typeface="Google Sans"/>
              <a:cs typeface="Google Sans"/>
              <a:sym typeface="Google Sans"/>
            </a:endParaRPr>
          </a:p>
          <a:p>
            <a:pPr marL="914400" lvl="1" indent="-342900">
              <a:buClr>
                <a:srgbClr val="434343"/>
              </a:buClr>
              <a:buSzPts val="1800"/>
              <a:buFont typeface="Google Sans"/>
              <a:buAutoNum type="alphaLcPeriod"/>
            </a:pPr>
            <a:r>
              <a:rPr lang="en-GB" sz="1800" b="1" i="0" u="none" strike="noStrike" cap="none" dirty="0">
                <a:solidFill>
                  <a:srgbClr val="434343"/>
                </a:solidFill>
                <a:latin typeface="Google Sans"/>
                <a:ea typeface="Google Sans"/>
                <a:cs typeface="Google Sans"/>
                <a:sym typeface="Google Sans"/>
              </a:rPr>
              <a:t>Problem Statement: </a:t>
            </a:r>
            <a:r>
              <a:rPr lang="en-US" sz="1800" dirty="0"/>
              <a:t>Civic Grievance Tracking Dashboard for Hyderabad Citizens and Students </a:t>
            </a:r>
            <a:endParaRPr sz="1800" b="1" i="0" u="none" strike="noStrike" cap="none" dirty="0">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sz="1800" b="1" i="0" u="none" strike="noStrike" cap="none" dirty="0">
              <a:solidFill>
                <a:srgbClr val="000000"/>
              </a:solidFill>
              <a:latin typeface="Arial"/>
              <a:ea typeface="Arial"/>
              <a:cs typeface="Arial"/>
              <a:sym typeface="Arial"/>
            </a:endParaRPr>
          </a:p>
        </p:txBody>
      </p:sp>
      <p:pic>
        <p:nvPicPr>
          <p:cNvPr id="107" name="Google Shape;107;p26" title="Techsprint banner.png"/>
          <p:cNvPicPr preferRelativeResize="0"/>
          <p:nvPr/>
        </p:nvPicPr>
        <p:blipFill>
          <a:blip r:embed="rId3">
            <a:alphaModFix/>
          </a:blip>
          <a:stretch>
            <a:fillRect/>
          </a:stretch>
        </p:blipFill>
        <p:spPr>
          <a:xfrm>
            <a:off x="0" y="0"/>
            <a:ext cx="9085198" cy="30283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5"/>
          <p:cNvSpPr txBox="1"/>
          <p:nvPr/>
        </p:nvSpPr>
        <p:spPr>
          <a:xfrm>
            <a:off x="0" y="442126"/>
            <a:ext cx="8894100" cy="696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i="0" u="none" strike="noStrike" cap="none" dirty="0">
                <a:solidFill>
                  <a:srgbClr val="434343"/>
                </a:solidFill>
                <a:latin typeface="Google Sans"/>
                <a:ea typeface="Google Sans"/>
                <a:cs typeface="Google Sans"/>
                <a:sym typeface="Google Sans"/>
              </a:rPr>
              <a:t>Future Development </a:t>
            </a:r>
          </a:p>
          <a:p>
            <a:pPr marL="0" marR="0" lvl="0" indent="0" algn="l" rtl="0">
              <a:lnSpc>
                <a:spcPct val="100000"/>
              </a:lnSpc>
              <a:spcBef>
                <a:spcPts val="0"/>
              </a:spcBef>
              <a:spcAft>
                <a:spcPts val="0"/>
              </a:spcAft>
              <a:buClr>
                <a:srgbClr val="000000"/>
              </a:buClr>
              <a:buSzPts val="1800"/>
              <a:buFont typeface="Arial"/>
              <a:buNone/>
            </a:pPr>
            <a:r>
              <a:rPr lang="en-US" sz="1600" b="1" dirty="0">
                <a:latin typeface="Times New Roman" panose="02020603050405020304" pitchFamily="18" charset="0"/>
                <a:cs typeface="Times New Roman" panose="02020603050405020304" pitchFamily="18" charset="0"/>
              </a:rPr>
              <a:t>Technology Stack:</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The MVP is built using Firebase for authentication and real-time database management, Google Cloud for storage and analytics, and Google Maps API for location tagging and visualization.</a:t>
            </a:r>
          </a:p>
          <a:p>
            <a:r>
              <a:rPr lang="en-US" sz="1600" b="1" dirty="0">
                <a:latin typeface="Times New Roman" panose="02020603050405020304" pitchFamily="18" charset="0"/>
                <a:cs typeface="Times New Roman" panose="02020603050405020304" pitchFamily="18" charset="0"/>
              </a:rPr>
              <a:t>User Roles:</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Three main user roles are defined  Citizen/Student, Department Officer, and Administrator each with specific access levels and dashboards.</a:t>
            </a:r>
          </a:p>
          <a:p>
            <a:r>
              <a:rPr lang="en-US" sz="1600" b="1" dirty="0">
                <a:latin typeface="Times New Roman" panose="02020603050405020304" pitchFamily="18" charset="0"/>
                <a:cs typeface="Times New Roman" panose="02020603050405020304" pitchFamily="18" charset="0"/>
              </a:rPr>
              <a:t>Data Flow:</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Complaints submitted by users are stored in the database, automatically categorized, and routed to the relevant department. Updates from departments are reflected in real time on the user’s dashboard.</a:t>
            </a:r>
          </a:p>
          <a:p>
            <a:r>
              <a:rPr lang="en-US" sz="1600" b="1" dirty="0">
                <a:latin typeface="Times New Roman" panose="02020603050405020304" pitchFamily="18" charset="0"/>
                <a:cs typeface="Times New Roman" panose="02020603050405020304" pitchFamily="18" charset="0"/>
              </a:rPr>
              <a:t>Security Measures:</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Role-based access control, encrypted data transmission, and secure cloud storage ensure data privacy and integrity.</a:t>
            </a:r>
          </a:p>
          <a:p>
            <a:r>
              <a:rPr lang="en-US" sz="1600" b="1" dirty="0">
                <a:latin typeface="Times New Roman" panose="02020603050405020304" pitchFamily="18" charset="0"/>
                <a:cs typeface="Times New Roman" panose="02020603050405020304" pitchFamily="18" charset="0"/>
              </a:rPr>
              <a:t>Scalability:</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The architecture supports easy scaling to other cities or regions by modifying configuration parameters without major structural changes.</a:t>
            </a:r>
          </a:p>
          <a:p>
            <a:r>
              <a:rPr lang="en-US" sz="1600" b="1" dirty="0">
                <a:latin typeface="Times New Roman" panose="02020603050405020304" pitchFamily="18" charset="0"/>
                <a:cs typeface="Times New Roman" panose="02020603050405020304" pitchFamily="18" charset="0"/>
              </a:rPr>
              <a:t>Performance Monitoring:</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Built-in analytics track complaint resolution times, and user engagement to continuously improve service delivery.</a:t>
            </a:r>
          </a:p>
          <a:p>
            <a:endParaRPr lang="en-US" sz="1600" dirty="0">
              <a:latin typeface="Times New Roman" panose="02020603050405020304" pitchFamily="18" charset="0"/>
              <a:cs typeface="Times New Roman" panose="02020603050405020304" pitchFamily="18" charset="0"/>
            </a:endParaRPr>
          </a:p>
          <a:p>
            <a:pPr marL="0" marR="0" lvl="0" indent="0" algn="l" rtl="0">
              <a:lnSpc>
                <a:spcPct val="100000"/>
              </a:lnSpc>
              <a:spcBef>
                <a:spcPts val="0"/>
              </a:spcBef>
              <a:spcAft>
                <a:spcPts val="0"/>
              </a:spcAft>
              <a:buClr>
                <a:srgbClr val="000000"/>
              </a:buClr>
              <a:buSzPts val="1800"/>
              <a:buFont typeface="Arial"/>
              <a:buNone/>
            </a:pPr>
            <a:endParaRPr sz="1800" b="1" i="0" u="none" strike="noStrike" cap="none" dirty="0">
              <a:solidFill>
                <a:srgbClr val="434343"/>
              </a:solidFill>
              <a:latin typeface="Google Sans"/>
              <a:ea typeface="Google Sans"/>
              <a:cs typeface="Google Sans"/>
              <a:sym typeface="Google Sans"/>
            </a:endParaRPr>
          </a:p>
        </p:txBody>
      </p:sp>
      <p:pic>
        <p:nvPicPr>
          <p:cNvPr id="161" name="Google Shape;161;p35"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6"/>
          <p:cNvSpPr txBox="1"/>
          <p:nvPr/>
        </p:nvSpPr>
        <p:spPr>
          <a:xfrm>
            <a:off x="146600" y="843000"/>
            <a:ext cx="8833200" cy="635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i="0" u="none" strike="noStrike" cap="none" dirty="0">
                <a:solidFill>
                  <a:srgbClr val="434343"/>
                </a:solidFill>
                <a:latin typeface="Google Sans"/>
                <a:ea typeface="Google Sans"/>
                <a:cs typeface="Google Sans"/>
                <a:sym typeface="Google Sans"/>
              </a:rPr>
              <a:t>Provide links to your:</a:t>
            </a:r>
            <a:endParaRPr sz="1800" b="1" i="0" u="none" strike="noStrike" cap="none" dirty="0">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sz="1800" b="1" i="0" u="none" strike="noStrike" cap="none" dirty="0">
              <a:solidFill>
                <a:srgbClr val="434343"/>
              </a:solidFill>
              <a:latin typeface="Google Sans"/>
              <a:ea typeface="Google Sans"/>
              <a:cs typeface="Google Sans"/>
              <a:sym typeface="Google Sans"/>
            </a:endParaRPr>
          </a:p>
          <a:p>
            <a:pPr marL="457200" lvl="0" indent="-342900">
              <a:buClr>
                <a:srgbClr val="434343"/>
              </a:buClr>
              <a:buSzPts val="1800"/>
              <a:buFont typeface="Google Sans"/>
              <a:buAutoNum type="arabicPeriod"/>
            </a:pPr>
            <a:r>
              <a:rPr lang="en-GB" sz="1800" b="1" i="0" u="none" strike="noStrike" cap="none" dirty="0">
                <a:solidFill>
                  <a:srgbClr val="434343"/>
                </a:solidFill>
                <a:latin typeface="Google Sans"/>
                <a:ea typeface="Google Sans"/>
                <a:cs typeface="Google Sans"/>
                <a:sym typeface="Google Sans"/>
              </a:rPr>
              <a:t>GitHub Public Repository</a:t>
            </a:r>
            <a:r>
              <a:rPr lang="en-GB" sz="1800" b="1" dirty="0">
                <a:solidFill>
                  <a:srgbClr val="434343"/>
                </a:solidFill>
                <a:latin typeface="Google Sans"/>
                <a:ea typeface="Google Sans"/>
                <a:cs typeface="Google Sans"/>
                <a:sym typeface="Google Sans"/>
              </a:rPr>
              <a:t>: </a:t>
            </a:r>
            <a:r>
              <a:rPr lang="en-GB" sz="1800" b="1" dirty="0">
                <a:solidFill>
                  <a:srgbClr val="434343"/>
                </a:solidFill>
                <a:latin typeface="Google Sans"/>
                <a:ea typeface="Google Sans"/>
                <a:cs typeface="Google Sans"/>
                <a:sym typeface="Google Sans"/>
                <a:hlinkClick r:id="rId3"/>
              </a:rPr>
              <a:t>https://github.com/Amrutha80079/Civic-Grievance-Tracking-Dashboard-for-Hyderabad-Citizens-and-Students.git</a:t>
            </a:r>
            <a:r>
              <a:rPr lang="en-GB" sz="1800" b="1" dirty="0">
                <a:solidFill>
                  <a:srgbClr val="434343"/>
                </a:solidFill>
                <a:latin typeface="Google Sans"/>
                <a:ea typeface="Google Sans"/>
                <a:cs typeface="Google Sans"/>
                <a:sym typeface="Google Sans"/>
              </a:rPr>
              <a:t> </a:t>
            </a:r>
            <a:endParaRPr sz="1800" b="1" i="0" u="none" strike="noStrike" cap="none" dirty="0">
              <a:solidFill>
                <a:srgbClr val="434343"/>
              </a:solidFill>
              <a:latin typeface="Google Sans"/>
              <a:ea typeface="Google Sans"/>
              <a:cs typeface="Google Sans"/>
              <a:sym typeface="Google Sans"/>
            </a:endParaRPr>
          </a:p>
          <a:p>
            <a:pPr marL="457200" marR="0" lvl="0" indent="-342900" algn="l" rtl="0">
              <a:lnSpc>
                <a:spcPct val="100000"/>
              </a:lnSpc>
              <a:spcBef>
                <a:spcPts val="0"/>
              </a:spcBef>
              <a:spcAft>
                <a:spcPts val="0"/>
              </a:spcAft>
              <a:buClr>
                <a:srgbClr val="434343"/>
              </a:buClr>
              <a:buSzPts val="1800"/>
              <a:buFont typeface="Google Sans"/>
              <a:buAutoNum type="arabicPeriod"/>
            </a:pPr>
            <a:r>
              <a:rPr lang="en-GB" sz="1800" b="1" i="0" u="none" strike="noStrike" cap="none" dirty="0">
                <a:solidFill>
                  <a:srgbClr val="434343"/>
                </a:solidFill>
                <a:latin typeface="Google Sans"/>
                <a:ea typeface="Google Sans"/>
                <a:cs typeface="Google Sans"/>
                <a:sym typeface="Google Sans"/>
              </a:rPr>
              <a:t>Demo Video Link (3 Minutes)</a:t>
            </a:r>
            <a:endParaRPr sz="1800" b="1" i="0" u="none" strike="noStrike" cap="none" dirty="0">
              <a:solidFill>
                <a:srgbClr val="434343"/>
              </a:solidFill>
              <a:latin typeface="Google Sans"/>
              <a:ea typeface="Google Sans"/>
              <a:cs typeface="Google Sans"/>
              <a:sym typeface="Google Sans"/>
            </a:endParaRPr>
          </a:p>
          <a:p>
            <a:pPr marL="457200" lvl="0" indent="-342900">
              <a:buClr>
                <a:srgbClr val="434343"/>
              </a:buClr>
              <a:buSzPts val="1800"/>
              <a:buFont typeface="Google Sans"/>
              <a:buAutoNum type="arabicPeriod"/>
            </a:pPr>
            <a:r>
              <a:rPr lang="en-GB" sz="1800" b="1" i="0" u="none" strike="noStrike" cap="none" dirty="0">
                <a:solidFill>
                  <a:srgbClr val="434343"/>
                </a:solidFill>
                <a:latin typeface="Google Sans"/>
                <a:ea typeface="Google Sans"/>
                <a:cs typeface="Google Sans"/>
                <a:sym typeface="Google Sans"/>
              </a:rPr>
              <a:t>MVP Link</a:t>
            </a:r>
            <a:r>
              <a:rPr lang="en-GB" sz="1800" b="1" dirty="0">
                <a:solidFill>
                  <a:srgbClr val="434343"/>
                </a:solidFill>
                <a:latin typeface="Google Sans"/>
                <a:ea typeface="Google Sans"/>
                <a:cs typeface="Google Sans"/>
                <a:sym typeface="Google Sans"/>
              </a:rPr>
              <a:t>: </a:t>
            </a:r>
            <a:r>
              <a:rPr lang="en-GB" sz="1800" b="1" dirty="0">
                <a:solidFill>
                  <a:srgbClr val="434343"/>
                </a:solidFill>
                <a:latin typeface="Google Sans"/>
                <a:ea typeface="Google Sans"/>
                <a:cs typeface="Google Sans"/>
                <a:sym typeface="Google Sans"/>
                <a:hlinkClick r:id="rId4"/>
              </a:rPr>
              <a:t>https://studio--studio-687393081-9652d.us-central1.hosted.app/</a:t>
            </a:r>
            <a:r>
              <a:rPr lang="en-GB" sz="1800" b="1" dirty="0">
                <a:solidFill>
                  <a:srgbClr val="434343"/>
                </a:solidFill>
                <a:latin typeface="Google Sans"/>
                <a:ea typeface="Google Sans"/>
                <a:cs typeface="Google Sans"/>
                <a:sym typeface="Google Sans"/>
              </a:rPr>
              <a:t> </a:t>
            </a:r>
            <a:endParaRPr sz="1800" b="1" i="0" u="none" strike="noStrike" cap="none" dirty="0">
              <a:solidFill>
                <a:srgbClr val="434343"/>
              </a:solidFill>
              <a:latin typeface="Google Sans"/>
              <a:ea typeface="Google Sans"/>
              <a:cs typeface="Google Sans"/>
              <a:sym typeface="Google Sans"/>
            </a:endParaRPr>
          </a:p>
        </p:txBody>
      </p:sp>
      <p:pic>
        <p:nvPicPr>
          <p:cNvPr id="167" name="Google Shape;167;p36" title="Group 2200185.png"/>
          <p:cNvPicPr preferRelativeResize="0"/>
          <p:nvPr/>
        </p:nvPicPr>
        <p:blipFill>
          <a:blip r:embed="rId5">
            <a:alphaModFix/>
          </a:blip>
          <a:stretch>
            <a:fillRect/>
          </a:stretch>
        </p:blipFill>
        <p:spPr>
          <a:xfrm>
            <a:off x="159800" y="174175"/>
            <a:ext cx="1826526" cy="3274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38"/>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p>
            <a:pPr marL="0" lvl="0" indent="0" algn="ctr" rtl="0">
              <a:lnSpc>
                <a:spcPct val="100000"/>
              </a:lnSpc>
              <a:spcBef>
                <a:spcPts val="0"/>
              </a:spcBef>
              <a:spcAft>
                <a:spcPts val="0"/>
              </a:spcAft>
              <a:buSzPts val="5200"/>
              <a:buNone/>
            </a:pPr>
            <a:endParaRPr/>
          </a:p>
        </p:txBody>
      </p:sp>
      <p:sp>
        <p:nvSpPr>
          <p:cNvPr id="178" name="Google Shape;178;p38"/>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endParaRPr/>
          </a:p>
        </p:txBody>
      </p:sp>
      <p:pic>
        <p:nvPicPr>
          <p:cNvPr id="179" name="Google Shape;179;p38" title="tq slide techsprint.png"/>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80" name="Google Shape;180;p38"/>
          <p:cNvSpPr txBox="1"/>
          <p:nvPr/>
        </p:nvSpPr>
        <p:spPr>
          <a:xfrm>
            <a:off x="343275" y="3962950"/>
            <a:ext cx="3712800" cy="939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4900" b="1">
                <a:solidFill>
                  <a:schemeClr val="dk1"/>
                </a:solidFill>
                <a:latin typeface="Google Sans"/>
                <a:ea typeface="Google Sans"/>
                <a:cs typeface="Google Sans"/>
                <a:sym typeface="Google Sans"/>
              </a:rPr>
              <a:t>Thank you!</a:t>
            </a:r>
            <a:endParaRPr sz="45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7"/>
          <p:cNvSpPr txBox="1"/>
          <p:nvPr/>
        </p:nvSpPr>
        <p:spPr>
          <a:xfrm>
            <a:off x="100500" y="675902"/>
            <a:ext cx="8943000" cy="4546184"/>
          </a:xfrm>
          <a:prstGeom prst="rect">
            <a:avLst/>
          </a:prstGeom>
          <a:noFill/>
          <a:ln>
            <a:noFill/>
          </a:ln>
        </p:spPr>
        <p:txBody>
          <a:bodyPr spcFirstLastPara="1" wrap="square" lIns="91425" tIns="91425" rIns="91425" bIns="91425" anchor="t" anchorCtr="0">
            <a:noAutofit/>
          </a:bodyPr>
          <a:lstStyle/>
          <a:p>
            <a:pPr lvl="0">
              <a:buSzPts val="1800"/>
            </a:pPr>
            <a:r>
              <a:rPr lang="en-US" sz="1800" b="1" dirty="0">
                <a:latin typeface="Times New Roman" panose="02020603050405020304" pitchFamily="18" charset="0"/>
                <a:cs typeface="Times New Roman" panose="02020603050405020304" pitchFamily="18" charset="0"/>
              </a:rPr>
              <a:t>Problem Statement:</a:t>
            </a:r>
            <a:br>
              <a:rPr lang="en-US" sz="18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Citizens and students in Hyderabad often face challenges in reporting and tracking civic issues such as potholes, waste management, water leakage, and streetlight failures. Existing grievance systems are fragmented, lack transparency, and provide limited feedback on issue resolution. This leads to frustration, inefficiency, and reduced civic participation among the public.</a:t>
            </a:r>
          </a:p>
          <a:p>
            <a:pPr lvl="0">
              <a:buSzPts val="1800"/>
            </a:pPr>
            <a:endParaRPr lang="en-US" sz="1600" b="1" i="0" u="none" strike="noStrike" cap="none" dirty="0">
              <a:solidFill>
                <a:srgbClr val="434343"/>
              </a:solidFill>
              <a:latin typeface="Times New Roman" panose="02020603050405020304" pitchFamily="18" charset="0"/>
              <a:ea typeface="Google Sans"/>
              <a:cs typeface="Times New Roman" panose="02020603050405020304" pitchFamily="18" charset="0"/>
              <a:sym typeface="Google Sans"/>
            </a:endParaRPr>
          </a:p>
          <a:p>
            <a:r>
              <a:rPr lang="en-US" sz="1800" b="1" dirty="0">
                <a:latin typeface="Times New Roman" panose="02020603050405020304" pitchFamily="18" charset="0"/>
                <a:cs typeface="Times New Roman" panose="02020603050405020304" pitchFamily="18" charset="0"/>
              </a:rPr>
              <a:t>Proposed Solution:</a:t>
            </a:r>
            <a:br>
              <a:rPr lang="en-US" sz="18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The </a:t>
            </a:r>
            <a:r>
              <a:rPr lang="en-US" sz="1600" b="1" dirty="0">
                <a:latin typeface="Times New Roman" panose="02020603050405020304" pitchFamily="18" charset="0"/>
                <a:cs typeface="Times New Roman" panose="02020603050405020304" pitchFamily="18" charset="0"/>
              </a:rPr>
              <a:t>Civic Grievance Tracking Dashboard</a:t>
            </a:r>
            <a:r>
              <a:rPr lang="en-US" sz="1600" dirty="0">
                <a:latin typeface="Times New Roman" panose="02020603050405020304" pitchFamily="18" charset="0"/>
                <a:cs typeface="Times New Roman" panose="02020603050405020304" pitchFamily="18" charset="0"/>
              </a:rPr>
              <a:t> is an AI-powered, data-driven platform designed to streamline the reporting, monitoring, and resolution of civic issues across Hyderabad. It empowers citizens and students to:</a:t>
            </a:r>
          </a:p>
          <a:p>
            <a:r>
              <a:rPr lang="en-US" sz="1600" dirty="0">
                <a:latin typeface="Times New Roman" panose="02020603050405020304" pitchFamily="18" charset="0"/>
                <a:cs typeface="Times New Roman" panose="02020603050405020304" pitchFamily="18" charset="0"/>
              </a:rPr>
              <a:t>Report issues seamlessly through an intuitive web and mobile interface.</a:t>
            </a:r>
          </a:p>
          <a:p>
            <a:r>
              <a:rPr lang="en-US" sz="1600" dirty="0">
                <a:latin typeface="Times New Roman" panose="02020603050405020304" pitchFamily="18" charset="0"/>
                <a:cs typeface="Times New Roman" panose="02020603050405020304" pitchFamily="18" charset="0"/>
              </a:rPr>
              <a:t>Track real-time progress of complaints using visual dashboards and status updates.</a:t>
            </a:r>
          </a:p>
          <a:p>
            <a:r>
              <a:rPr lang="en-US" sz="1600" dirty="0">
                <a:latin typeface="Times New Roman" panose="02020603050405020304" pitchFamily="18" charset="0"/>
                <a:cs typeface="Times New Roman" panose="02020603050405020304" pitchFamily="18" charset="0"/>
              </a:rPr>
              <a:t>Enhance accountability by integrating with municipal departments and leveraging Google technologies for location tagging.</a:t>
            </a:r>
          </a:p>
          <a:p>
            <a:r>
              <a:rPr lang="en-US" sz="1600" dirty="0">
                <a:latin typeface="Times New Roman" panose="02020603050405020304" pitchFamily="18" charset="0"/>
                <a:cs typeface="Times New Roman" panose="02020603050405020304" pitchFamily="18" charset="0"/>
              </a:rPr>
              <a:t>By centralizing communication between citizens and civic authorities, the dashboard fasters transparency, encourages community engagement, and contributes to a smarter, more responsive urban ecosystem.</a:t>
            </a:r>
          </a:p>
          <a:p>
            <a:pPr lvl="0">
              <a:buSzPts val="1800"/>
            </a:pPr>
            <a:endParaRPr lang="en-US" sz="1800" b="1" i="0" u="none" strike="noStrike" cap="none" dirty="0">
              <a:solidFill>
                <a:srgbClr val="434343"/>
              </a:solidFill>
              <a:latin typeface="Google Sans"/>
              <a:ea typeface="Google Sans"/>
              <a:cs typeface="Google Sans"/>
              <a:sym typeface="Google Sans"/>
            </a:endParaRPr>
          </a:p>
        </p:txBody>
      </p:sp>
      <p:pic>
        <p:nvPicPr>
          <p:cNvPr id="113" name="Google Shape;113;p27"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8"/>
          <p:cNvSpPr txBox="1"/>
          <p:nvPr/>
        </p:nvSpPr>
        <p:spPr>
          <a:xfrm>
            <a:off x="179850" y="632696"/>
            <a:ext cx="8784300" cy="4258972"/>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800"/>
              <a:buFont typeface="Arial"/>
              <a:buNone/>
            </a:pPr>
            <a:r>
              <a:rPr lang="en-GB" sz="1800" b="1" i="0" u="none" strike="noStrike" cap="none" dirty="0">
                <a:solidFill>
                  <a:srgbClr val="434343"/>
                </a:solidFill>
                <a:latin typeface="Google Sans"/>
                <a:ea typeface="Google Sans"/>
                <a:cs typeface="Google Sans"/>
                <a:sym typeface="Google Sans"/>
              </a:rPr>
              <a:t>Opportunities:</a:t>
            </a:r>
          </a:p>
          <a:p>
            <a:pPr lvl="0">
              <a:lnSpc>
                <a:spcPct val="115000"/>
              </a:lnSpc>
              <a:buSzPts val="1800"/>
            </a:pPr>
            <a:r>
              <a:rPr lang="en-US" sz="1600" dirty="0">
                <a:latin typeface="Times New Roman" panose="02020603050405020304" pitchFamily="18" charset="0"/>
                <a:cs typeface="Times New Roman" panose="02020603050405020304" pitchFamily="18" charset="0"/>
              </a:rPr>
              <a:t>The Civic Grievance Tracking Dashboard introduces a unified, transparent, and data-driven approach to civic issue management, setting it apart from existing systems. Unlike traditional platforms that only record complaints, this solution integrates real-time tracking, AI-powered insights, and Google technologies to enhance efficiency and accountability. It consolidates multiple reporting channels into one centralized platform, enabling citizens and students to report issues with geotagged photos and track progress through interactive dashboards.</a:t>
            </a:r>
            <a:r>
              <a:rPr lang="en-US" sz="1600" dirty="0"/>
              <a:t> </a:t>
            </a:r>
          </a:p>
          <a:p>
            <a:pPr lvl="0">
              <a:lnSpc>
                <a:spcPct val="115000"/>
              </a:lnSpc>
              <a:buSzPts val="1800"/>
            </a:pPr>
            <a:r>
              <a:rPr lang="en-US" sz="1600" dirty="0">
                <a:latin typeface="Times New Roman" panose="02020603050405020304" pitchFamily="18" charset="0"/>
                <a:cs typeface="Times New Roman" panose="02020603050405020304" pitchFamily="18" charset="0"/>
              </a:rPr>
              <a:t>By leveraging </a:t>
            </a:r>
            <a:r>
              <a:rPr lang="en-US" sz="1600" b="1" dirty="0">
                <a:latin typeface="Times New Roman" panose="02020603050405020304" pitchFamily="18" charset="0"/>
                <a:cs typeface="Times New Roman" panose="02020603050405020304" pitchFamily="18" charset="0"/>
              </a:rPr>
              <a:t>Google Maps API</a:t>
            </a:r>
            <a:r>
              <a:rPr lang="en-US" sz="1600" dirty="0">
                <a:latin typeface="Times New Roman" panose="02020603050405020304" pitchFamily="18" charset="0"/>
                <a:cs typeface="Times New Roman" panose="02020603050405020304" pitchFamily="18" charset="0"/>
              </a:rPr>
              <a:t>, </a:t>
            </a:r>
            <a:r>
              <a:rPr lang="en-US" sz="1600" b="1" dirty="0">
                <a:latin typeface="Times New Roman" panose="02020603050405020304" pitchFamily="18" charset="0"/>
                <a:cs typeface="Times New Roman" panose="02020603050405020304" pitchFamily="18" charset="0"/>
              </a:rPr>
              <a:t>Firebase</a:t>
            </a:r>
            <a:r>
              <a:rPr lang="en-US" sz="1600" dirty="0">
                <a:latin typeface="Times New Roman" panose="02020603050405020304" pitchFamily="18" charset="0"/>
                <a:cs typeface="Times New Roman" panose="02020603050405020304" pitchFamily="18" charset="0"/>
              </a:rPr>
              <a:t>, and </a:t>
            </a:r>
            <a:r>
              <a:rPr lang="en-US" sz="1600" b="1" dirty="0">
                <a:latin typeface="Times New Roman" panose="02020603050405020304" pitchFamily="18" charset="0"/>
                <a:cs typeface="Times New Roman" panose="02020603050405020304" pitchFamily="18" charset="0"/>
              </a:rPr>
              <a:t>Google Cloud</a:t>
            </a:r>
            <a:r>
              <a:rPr lang="en-US" sz="1600" dirty="0">
                <a:latin typeface="Times New Roman" panose="02020603050405020304" pitchFamily="18" charset="0"/>
                <a:cs typeface="Times New Roman" panose="02020603050405020304" pitchFamily="18" charset="0"/>
              </a:rPr>
              <a:t>, the system ensures scalability, reliability, and seamless data synchronization. Its predictive analytics identify recurring issues and high-risk zones, allowing authorities to take preventive measures. The inclusion of gamified participation encourages civic engagement among students and citizens, fostering a sense of community responsibility.</a:t>
            </a:r>
            <a:r>
              <a:rPr lang="en-US" dirty="0"/>
              <a:t> </a:t>
            </a:r>
            <a:r>
              <a:rPr lang="en-US" sz="1600" dirty="0">
                <a:latin typeface="Times New Roman" panose="02020603050405020304" pitchFamily="18" charset="0"/>
                <a:cs typeface="Times New Roman" panose="02020603050405020304" pitchFamily="18" charset="0"/>
              </a:rPr>
              <a:t>This solution effectively addresses the problem by streamlining complaint reporting, improving transparency, and ensuring faster resolution through automated routing and real-time updates. It empowers both citizens and civic authorities with actionable insights, promotes accountability, and transforms Hyderabad into a smarter, more responsive city.</a:t>
            </a:r>
            <a:endParaRPr sz="1600" b="1" i="0" u="none" strike="noStrike" cap="none" dirty="0">
              <a:solidFill>
                <a:srgbClr val="434343"/>
              </a:solidFill>
              <a:latin typeface="Times New Roman" panose="02020603050405020304" pitchFamily="18" charset="0"/>
              <a:ea typeface="Google Sans"/>
              <a:cs typeface="Times New Roman" panose="02020603050405020304" pitchFamily="18" charset="0"/>
              <a:sym typeface="Google Sans"/>
            </a:endParaRPr>
          </a:p>
        </p:txBody>
      </p:sp>
      <p:pic>
        <p:nvPicPr>
          <p:cNvPr id="119" name="Google Shape;119;p28"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9"/>
          <p:cNvSpPr txBox="1"/>
          <p:nvPr/>
        </p:nvSpPr>
        <p:spPr>
          <a:xfrm>
            <a:off x="285400" y="694888"/>
            <a:ext cx="8698800" cy="4363546"/>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i="0" u="none" strike="noStrike" cap="none" dirty="0">
                <a:solidFill>
                  <a:srgbClr val="434343"/>
                </a:solidFill>
                <a:latin typeface="Google Sans"/>
                <a:ea typeface="Google Sans"/>
                <a:cs typeface="Google Sans"/>
                <a:sym typeface="Google Sans"/>
              </a:rPr>
              <a:t>List of features offered by the solution:</a:t>
            </a:r>
          </a:p>
          <a:p>
            <a:endParaRPr lang="en-US" sz="1600" b="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1600" b="1" dirty="0"/>
              <a:t>Unified Complaint Registration:</a:t>
            </a:r>
            <a:br>
              <a:rPr lang="en-IN" sz="1600" dirty="0"/>
            </a:br>
            <a:r>
              <a:rPr lang="en-IN" sz="1600" dirty="0"/>
              <a:t>Single web/mobile platform for citizens to report civic issues (potholes, garbage, water leakage, streetlights) with photo upload and AI-assisted descriptions.</a:t>
            </a:r>
          </a:p>
          <a:p>
            <a:pPr marL="285750" indent="-285750">
              <a:buFont typeface="Arial" panose="020B0604020202020204" pitchFamily="34" charset="0"/>
              <a:buChar char="•"/>
            </a:pPr>
            <a:r>
              <a:rPr lang="en-IN" sz="1600" b="1" dirty="0"/>
              <a:t>Geo-Tagged Issue Reporting:</a:t>
            </a:r>
            <a:br>
              <a:rPr lang="en-IN" sz="1600" dirty="0"/>
            </a:br>
            <a:r>
              <a:rPr lang="en-IN" sz="1600" dirty="0"/>
              <a:t>Google Maps API integration enables precise GPS location tagging, ensuring accurate routing to concerned departments and real-time map visibility.</a:t>
            </a:r>
          </a:p>
          <a:p>
            <a:pPr marL="285750" indent="-285750">
              <a:buFont typeface="Arial" panose="020B0604020202020204" pitchFamily="34" charset="0"/>
              <a:buChar char="•"/>
            </a:pPr>
            <a:r>
              <a:rPr lang="en-IN" sz="1600" b="1" dirty="0"/>
              <a:t>Real-Time Tracking Dashboard:</a:t>
            </a:r>
            <a:br>
              <a:rPr lang="en-IN" sz="1600" dirty="0"/>
            </a:br>
            <a:r>
              <a:rPr lang="en-IN" sz="1600" dirty="0"/>
              <a:t>Users monitor complaint status ("Submitted" → "In Progress" → "Resolved") on personal dashboard with live notifications at each resolution stage.</a:t>
            </a:r>
          </a:p>
          <a:p>
            <a:pPr marL="285750" indent="-285750">
              <a:buFont typeface="Arial" panose="020B0604020202020204" pitchFamily="34" charset="0"/>
              <a:buChar char="•"/>
            </a:pPr>
            <a:r>
              <a:rPr lang="en-IN" sz="1600" b="1" dirty="0"/>
              <a:t>AI-Powered Categorization &amp; Smart Navigator:</a:t>
            </a:r>
            <a:br>
              <a:rPr lang="en-IN" sz="1600" dirty="0"/>
            </a:br>
            <a:r>
              <a:rPr lang="en-IN" sz="1600" dirty="0"/>
              <a:t>ML algorithms auto-classify complaints by type/urgency/location. Smart Navigator routes citizens around unresolved hazards with fastest vs. safest options.</a:t>
            </a:r>
          </a:p>
          <a:p>
            <a:pPr marL="285750" indent="-285750">
              <a:buFont typeface="Arial" panose="020B0604020202020204" pitchFamily="34" charset="0"/>
              <a:buChar char="•"/>
            </a:pPr>
            <a:r>
              <a:rPr lang="en-IN" sz="1600" b="1" dirty="0"/>
              <a:t>Data Analytics &amp; Risk Visualization:</a:t>
            </a:r>
            <a:br>
              <a:rPr lang="en-IN" sz="1600" dirty="0"/>
            </a:br>
            <a:r>
              <a:rPr lang="en-IN" sz="1600" dirty="0"/>
              <a:t>Admin dashboards display trends, recurring issues, performance metrics, and AI-generated risk heatmaps for data-driven civic decision-making.</a:t>
            </a:r>
          </a:p>
          <a:p>
            <a:pPr marL="0" marR="0" lvl="0" indent="0" algn="l" rtl="0">
              <a:lnSpc>
                <a:spcPct val="100000"/>
              </a:lnSpc>
              <a:spcBef>
                <a:spcPts val="0"/>
              </a:spcBef>
              <a:spcAft>
                <a:spcPts val="0"/>
              </a:spcAft>
              <a:buClr>
                <a:srgbClr val="000000"/>
              </a:buClr>
              <a:buSzPts val="1800"/>
              <a:buFont typeface="Arial"/>
              <a:buNone/>
            </a:pPr>
            <a:endParaRPr sz="1800" b="1" i="0" u="none" strike="noStrike" cap="none" dirty="0">
              <a:solidFill>
                <a:srgbClr val="434343"/>
              </a:solidFill>
              <a:latin typeface="Google Sans"/>
              <a:ea typeface="Google Sans"/>
              <a:cs typeface="Google Sans"/>
              <a:sym typeface="Google Sans"/>
            </a:endParaRPr>
          </a:p>
        </p:txBody>
      </p:sp>
      <p:pic>
        <p:nvPicPr>
          <p:cNvPr id="125" name="Google Shape;125;p29"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30"/>
          <p:cNvSpPr txBox="1"/>
          <p:nvPr/>
        </p:nvSpPr>
        <p:spPr>
          <a:xfrm>
            <a:off x="159800" y="215428"/>
            <a:ext cx="8784300" cy="4568488"/>
          </a:xfrm>
          <a:prstGeom prst="rect">
            <a:avLst/>
          </a:prstGeom>
          <a:noFill/>
          <a:ln>
            <a:noFill/>
          </a:ln>
        </p:spPr>
        <p:txBody>
          <a:bodyPr spcFirstLastPara="1" wrap="square" lIns="91425" tIns="91425" rIns="91425" bIns="91425" anchor="t" anchorCtr="0">
            <a:noAutofit/>
          </a:bodyPr>
          <a:lstStyle/>
          <a:p>
            <a:pPr marL="0" marR="0" lvl="0" indent="0" algn="l" rtl="0">
              <a:lnSpc>
                <a:spcPct val="150000"/>
              </a:lnSpc>
              <a:spcBef>
                <a:spcPts val="0"/>
              </a:spcBef>
              <a:spcAft>
                <a:spcPts val="0"/>
              </a:spcAft>
              <a:buClr>
                <a:srgbClr val="000000"/>
              </a:buClr>
              <a:buSzPts val="1800"/>
              <a:buFont typeface="Arial"/>
              <a:buNone/>
            </a:pPr>
            <a:r>
              <a:rPr lang="en-GB" sz="1800" b="1" dirty="0">
                <a:solidFill>
                  <a:srgbClr val="434343"/>
                </a:solidFill>
                <a:latin typeface="Google Sans"/>
                <a:ea typeface="Google Sans"/>
                <a:cs typeface="Google Sans"/>
                <a:sym typeface="Google Sans"/>
              </a:rPr>
              <a:t>Google </a:t>
            </a:r>
            <a:r>
              <a:rPr lang="en-GB" sz="1800" b="1" i="0" u="none" strike="noStrike" cap="none" dirty="0">
                <a:solidFill>
                  <a:srgbClr val="434343"/>
                </a:solidFill>
                <a:latin typeface="Google Sans"/>
                <a:ea typeface="Google Sans"/>
                <a:cs typeface="Google Sans"/>
                <a:sym typeface="Google Sans"/>
              </a:rPr>
              <a:t>Technologies used in the solution</a:t>
            </a:r>
            <a:endParaRPr lang="en-IN" sz="1600" b="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1600" b="1" dirty="0"/>
              <a:t>Google Maps Platform:</a:t>
            </a:r>
            <a:br>
              <a:rPr lang="en-IN" sz="1600" dirty="0"/>
            </a:br>
            <a:r>
              <a:rPr lang="en-IN" sz="1600" dirty="0"/>
              <a:t>Enables precise geo-tagging of complaints and interactive maps to visualize civic issues across Hyderabad. Powers Smart Navigator for routing citizens around unresolved hazards with fastest vs safest options. API keys generated and managed securely through Google Cloud Console.</a:t>
            </a:r>
          </a:p>
          <a:p>
            <a:pPr marL="285750" indent="-285750">
              <a:buFont typeface="Arial" panose="020B0604020202020204" pitchFamily="34" charset="0"/>
              <a:buChar char="•"/>
            </a:pPr>
            <a:r>
              <a:rPr lang="en-IN" sz="1600" b="1" dirty="0"/>
              <a:t>Firebase:</a:t>
            </a:r>
            <a:br>
              <a:rPr lang="en-IN" sz="1600" dirty="0"/>
            </a:br>
            <a:r>
              <a:rPr lang="en-IN" sz="1600" dirty="0"/>
              <a:t>Handles real-time Firestore database for storing complaints and user data with instant synchronization. Provides authentication for secure login/signup and Firebase Cloud Messaging for push notifications. API credentials configured and monitored via Google Cloud Console.</a:t>
            </a:r>
          </a:p>
          <a:p>
            <a:pPr marL="285750" indent="-285750">
              <a:buFont typeface="Arial" panose="020B0604020202020204" pitchFamily="34" charset="0"/>
              <a:buChar char="•"/>
            </a:pPr>
            <a:r>
              <a:rPr lang="en-IN" sz="1600" b="1" dirty="0"/>
              <a:t>Gemini AI (via Google </a:t>
            </a:r>
            <a:r>
              <a:rPr lang="en-IN" sz="1600" b="1" dirty="0" err="1"/>
              <a:t>Genkit</a:t>
            </a:r>
            <a:r>
              <a:rPr lang="en-IN" sz="1600" b="1" dirty="0"/>
              <a:t>):</a:t>
            </a:r>
            <a:br>
              <a:rPr lang="en-IN" sz="1600" dirty="0"/>
            </a:br>
            <a:r>
              <a:rPr lang="en-IN" sz="1600" dirty="0"/>
              <a:t>Refines complaint descriptions automatically and categorizes issues by type, urgency, and location. Generates Impact Simulator predictions and risk-weighted heatmaps for admin dashboards. API keys securely managed in Google Cloud Console with usage tracking.</a:t>
            </a:r>
          </a:p>
          <a:p>
            <a:pPr marL="285750" indent="-285750">
              <a:buFont typeface="Arial" panose="020B0604020202020204" pitchFamily="34" charset="0"/>
              <a:buChar char="•"/>
            </a:pPr>
            <a:r>
              <a:rPr lang="en-IN" sz="1600" b="1" dirty="0"/>
              <a:t>Google Cloud Console:</a:t>
            </a:r>
            <a:br>
              <a:rPr lang="en-IN" sz="1600" dirty="0"/>
            </a:br>
            <a:r>
              <a:rPr lang="en-IN" sz="1600" dirty="0"/>
              <a:t>Central management platform for generating, monitoring, and securing all API keys (Maps, Routes, Firebase, Gemini). Enables billing controls, usage analytics, and access management for production deployment.</a:t>
            </a:r>
          </a:p>
          <a:p>
            <a:br>
              <a:rPr lang="en-IN" dirty="0"/>
            </a:br>
            <a:endParaRPr lang="en-IN" sz="1600" dirty="0">
              <a:latin typeface="Times New Roman" panose="02020603050405020304" pitchFamily="18" charset="0"/>
              <a:cs typeface="Times New Roman" panose="02020603050405020304" pitchFamily="18" charset="0"/>
            </a:endParaRPr>
          </a:p>
          <a:p>
            <a:pPr marL="0" marR="0" lvl="0" indent="0" algn="l" rtl="0">
              <a:lnSpc>
                <a:spcPct val="100000"/>
              </a:lnSpc>
              <a:spcBef>
                <a:spcPts val="0"/>
              </a:spcBef>
              <a:spcAft>
                <a:spcPts val="0"/>
              </a:spcAft>
              <a:buClr>
                <a:srgbClr val="000000"/>
              </a:buClr>
              <a:buSzPts val="1800"/>
              <a:buFont typeface="Arial"/>
              <a:buNone/>
            </a:pPr>
            <a:endParaRPr sz="1200" b="1" i="0" u="none" strike="noStrike" cap="none" dirty="0">
              <a:solidFill>
                <a:srgbClr val="434343"/>
              </a:solidFill>
              <a:latin typeface="Google Sans"/>
              <a:ea typeface="Google Sans"/>
              <a:cs typeface="Google Sans"/>
              <a:sym typeface="Google Sans"/>
            </a:endParaRPr>
          </a:p>
        </p:txBody>
      </p:sp>
      <p:pic>
        <p:nvPicPr>
          <p:cNvPr id="131" name="Google Shape;131;p30" title="Group 2200185.png"/>
          <p:cNvPicPr preferRelativeResize="0"/>
          <p:nvPr/>
        </p:nvPicPr>
        <p:blipFill>
          <a:blip r:embed="rId3">
            <a:alphaModFix/>
          </a:blip>
          <a:stretch>
            <a:fillRect/>
          </a:stretch>
        </p:blipFill>
        <p:spPr>
          <a:xfrm>
            <a:off x="159800" y="51716"/>
            <a:ext cx="1826526" cy="3274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31"/>
          <p:cNvSpPr txBox="1"/>
          <p:nvPr/>
        </p:nvSpPr>
        <p:spPr>
          <a:xfrm>
            <a:off x="212200" y="501600"/>
            <a:ext cx="8772000" cy="4641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lang="en-GB" sz="1800" b="1" i="0" u="none" strike="noStrike" cap="none" dirty="0">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lang="en-GB" sz="1800" b="1" dirty="0">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lang="en-GB" sz="1800" b="1" i="0" u="none" strike="noStrike" cap="none" dirty="0">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lang="en-GB" sz="1800" b="1" dirty="0">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lang="en-GB" sz="1800" b="1" i="0" u="none" strike="noStrike" cap="none" dirty="0">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lang="en-GB" sz="1800" b="1" dirty="0">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sz="1800" b="1" i="0" u="none" strike="noStrike" cap="none" dirty="0">
              <a:solidFill>
                <a:srgbClr val="434343"/>
              </a:solidFill>
              <a:latin typeface="Google Sans"/>
              <a:ea typeface="Google Sans"/>
              <a:cs typeface="Google Sans"/>
              <a:sym typeface="Google Sans"/>
            </a:endParaRPr>
          </a:p>
        </p:txBody>
      </p:sp>
      <p:pic>
        <p:nvPicPr>
          <p:cNvPr id="137" name="Google Shape;137;p31"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pic>
        <p:nvPicPr>
          <p:cNvPr id="3" name="Picture 2">
            <a:extLst>
              <a:ext uri="{FF2B5EF4-FFF2-40B4-BE49-F238E27FC236}">
                <a16:creationId xmlns:a16="http://schemas.microsoft.com/office/drawing/2014/main" id="{080B4E5A-2517-F8E6-78BF-3C98D29D6D5B}"/>
              </a:ext>
            </a:extLst>
          </p:cNvPr>
          <p:cNvPicPr>
            <a:picLocks noChangeAspect="1"/>
          </p:cNvPicPr>
          <p:nvPr/>
        </p:nvPicPr>
        <p:blipFill>
          <a:blip r:embed="rId4"/>
          <a:stretch>
            <a:fillRect/>
          </a:stretch>
        </p:blipFill>
        <p:spPr>
          <a:xfrm>
            <a:off x="906966" y="1702473"/>
            <a:ext cx="7211122" cy="3018558"/>
          </a:xfrm>
          <a:prstGeom prst="rect">
            <a:avLst/>
          </a:prstGeom>
        </p:spPr>
      </p:pic>
      <p:pic>
        <p:nvPicPr>
          <p:cNvPr id="1026" name="Picture 2" descr="Horizontal process flow banner for ResolveX with five steps and metrics bar.">
            <a:extLst>
              <a:ext uri="{FF2B5EF4-FFF2-40B4-BE49-F238E27FC236}">
                <a16:creationId xmlns:a16="http://schemas.microsoft.com/office/drawing/2014/main" id="{9355A714-AA60-9158-9115-BE51C93351A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6966" y="796926"/>
            <a:ext cx="7211122" cy="405124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32"/>
          <p:cNvSpPr txBox="1"/>
          <p:nvPr/>
        </p:nvSpPr>
        <p:spPr>
          <a:xfrm>
            <a:off x="159800" y="501600"/>
            <a:ext cx="8723100" cy="4650262"/>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i="0" u="none" strike="noStrike" cap="none" dirty="0">
                <a:solidFill>
                  <a:srgbClr val="434343"/>
                </a:solidFill>
                <a:latin typeface="Google Sans"/>
                <a:ea typeface="Google Sans"/>
                <a:cs typeface="Google Sans"/>
                <a:sym typeface="Google Sans"/>
              </a:rPr>
              <a:t>Wireframes </a:t>
            </a:r>
          </a:p>
          <a:p>
            <a:r>
              <a:rPr lang="en-US" sz="1600" b="1" dirty="0">
                <a:latin typeface="Times New Roman" panose="02020603050405020304" pitchFamily="18" charset="0"/>
                <a:cs typeface="Times New Roman" panose="02020603050405020304" pitchFamily="18" charset="0"/>
              </a:rPr>
              <a:t>1. Citizen/Student Interface:</a:t>
            </a:r>
            <a:endParaRPr lang="en-US" sz="1600"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Home Screen:</a:t>
            </a:r>
            <a:r>
              <a:rPr lang="en-US" sz="1600" dirty="0">
                <a:latin typeface="Times New Roman" panose="02020603050405020304" pitchFamily="18" charset="0"/>
                <a:cs typeface="Times New Roman" panose="02020603050405020304" pitchFamily="18" charset="0"/>
              </a:rPr>
              <a:t> Options to Report Issue, Track Complaint, View Insights with a city map showing complaint hotspots.</a:t>
            </a:r>
          </a:p>
          <a:p>
            <a:r>
              <a:rPr lang="en-US" sz="1600" b="1" dirty="0">
                <a:latin typeface="Times New Roman" panose="02020603050405020304" pitchFamily="18" charset="0"/>
                <a:cs typeface="Times New Roman" panose="02020603050405020304" pitchFamily="18" charset="0"/>
              </a:rPr>
              <a:t>Report Issue:</a:t>
            </a:r>
            <a:r>
              <a:rPr lang="en-US" sz="1600" dirty="0">
                <a:latin typeface="Times New Roman" panose="02020603050405020304" pitchFamily="18" charset="0"/>
                <a:cs typeface="Times New Roman" panose="02020603050405020304" pitchFamily="18" charset="0"/>
              </a:rPr>
              <a:t> Fields for title, category, description, photo </a:t>
            </a:r>
            <a:r>
              <a:rPr lang="en-US" sz="1600" dirty="0" err="1">
                <a:latin typeface="Times New Roman" panose="02020603050405020304" pitchFamily="18" charset="0"/>
                <a:cs typeface="Times New Roman" panose="02020603050405020304" pitchFamily="18" charset="0"/>
              </a:rPr>
              <a:t>upload,and</a:t>
            </a:r>
            <a:r>
              <a:rPr lang="en-US" sz="1600" dirty="0">
                <a:latin typeface="Times New Roman" panose="02020603050405020304" pitchFamily="18" charset="0"/>
                <a:cs typeface="Times New Roman" panose="02020603050405020304" pitchFamily="18" charset="0"/>
              </a:rPr>
              <a:t> auto-location tagging via Google Maps.</a:t>
            </a:r>
          </a:p>
          <a:p>
            <a:r>
              <a:rPr lang="en-US" sz="1600" b="1" dirty="0">
                <a:latin typeface="Times New Roman" panose="02020603050405020304" pitchFamily="18" charset="0"/>
                <a:cs typeface="Times New Roman" panose="02020603050405020304" pitchFamily="18" charset="0"/>
              </a:rPr>
              <a:t>Track Complaint:</a:t>
            </a:r>
            <a:r>
              <a:rPr lang="en-US" sz="1600" dirty="0">
                <a:latin typeface="Times New Roman" panose="02020603050405020304" pitchFamily="18" charset="0"/>
                <a:cs typeface="Times New Roman" panose="02020603050405020304" pitchFamily="18" charset="0"/>
              </a:rPr>
              <a:t> Displays complaint ID, status (Pending/In Progress/Resolved), and progress bar for real-time tracking.</a:t>
            </a:r>
          </a:p>
          <a:p>
            <a:r>
              <a:rPr lang="en-US" sz="1600" b="1" dirty="0">
                <a:latin typeface="Times New Roman" panose="02020603050405020304" pitchFamily="18" charset="0"/>
                <a:cs typeface="Times New Roman" panose="02020603050405020304" pitchFamily="18" charset="0"/>
              </a:rPr>
              <a:t>2. Department Dashboard:</a:t>
            </a:r>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View assigned complaints with filters by category and status.</a:t>
            </a:r>
          </a:p>
          <a:p>
            <a:r>
              <a:rPr lang="en-US" sz="1600" dirty="0">
                <a:latin typeface="Times New Roman" panose="02020603050405020304" pitchFamily="18" charset="0"/>
                <a:cs typeface="Times New Roman" panose="02020603050405020304" pitchFamily="18" charset="0"/>
              </a:rPr>
              <a:t>Update or close complaints and upload resolution proof.</a:t>
            </a:r>
          </a:p>
          <a:p>
            <a:r>
              <a:rPr lang="en-US" sz="1600" dirty="0">
                <a:latin typeface="Times New Roman" panose="02020603050405020304" pitchFamily="18" charset="0"/>
                <a:cs typeface="Times New Roman" panose="02020603050405020304" pitchFamily="18" charset="0"/>
              </a:rPr>
              <a:t>Analytics panel showing complaint trends and resolution times.</a:t>
            </a:r>
          </a:p>
          <a:p>
            <a:r>
              <a:rPr lang="en-US" sz="1600" b="1" dirty="0">
                <a:latin typeface="Times New Roman" panose="02020603050405020304" pitchFamily="18" charset="0"/>
                <a:cs typeface="Times New Roman" panose="02020603050405020304" pitchFamily="18" charset="0"/>
              </a:rPr>
              <a:t>3. Admin Dashboard:</a:t>
            </a:r>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Overview of total complaints, user activity, and department performance.</a:t>
            </a:r>
          </a:p>
          <a:p>
            <a:r>
              <a:rPr lang="en-US" sz="1600" dirty="0">
                <a:latin typeface="Times New Roman" panose="02020603050405020304" pitchFamily="18" charset="0"/>
                <a:cs typeface="Times New Roman" panose="02020603050405020304" pitchFamily="18" charset="0"/>
              </a:rPr>
              <a:t>Interactive charts for city-wide trends and resource management.</a:t>
            </a:r>
          </a:p>
          <a:p>
            <a:r>
              <a:rPr lang="en-US" sz="1600" b="1" dirty="0">
                <a:latin typeface="Times New Roman" panose="02020603050405020304" pitchFamily="18" charset="0"/>
                <a:cs typeface="Times New Roman" panose="02020603050405020304" pitchFamily="18" charset="0"/>
              </a:rPr>
              <a:t>4. Feedback Screen:</a:t>
            </a:r>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Citizens rate service (1–5 stars) and add comments after </a:t>
            </a:r>
            <a:r>
              <a:rPr lang="en-US" sz="1600" dirty="0" err="1">
                <a:latin typeface="Times New Roman" panose="02020603050405020304" pitchFamily="18" charset="0"/>
                <a:cs typeface="Times New Roman" panose="02020603050405020304" pitchFamily="18" charset="0"/>
              </a:rPr>
              <a:t>resolution.The</a:t>
            </a:r>
            <a:r>
              <a:rPr lang="en-US" sz="1600" dirty="0">
                <a:latin typeface="Times New Roman" panose="02020603050405020304" pitchFamily="18" charset="0"/>
                <a:cs typeface="Times New Roman" panose="02020603050405020304" pitchFamily="18" charset="0"/>
              </a:rPr>
              <a:t> layout emphasizes ease of use, transparency, and real-time interaction between citizens, departments, and administrators.</a:t>
            </a:r>
          </a:p>
          <a:p>
            <a:pPr marL="0" marR="0" lvl="0" indent="0" algn="l" rtl="0">
              <a:lnSpc>
                <a:spcPct val="100000"/>
              </a:lnSpc>
              <a:spcBef>
                <a:spcPts val="0"/>
              </a:spcBef>
              <a:spcAft>
                <a:spcPts val="0"/>
              </a:spcAft>
              <a:buClr>
                <a:srgbClr val="000000"/>
              </a:buClr>
              <a:buSzPts val="1800"/>
              <a:buFont typeface="Arial"/>
              <a:buNone/>
            </a:pPr>
            <a:endParaRPr sz="1800" b="1" i="0" u="none" strike="noStrike" cap="none" dirty="0">
              <a:solidFill>
                <a:srgbClr val="434343"/>
              </a:solidFill>
              <a:latin typeface="Google Sans"/>
              <a:ea typeface="Google Sans"/>
              <a:cs typeface="Google Sans"/>
              <a:sym typeface="Google Sans"/>
            </a:endParaRPr>
          </a:p>
        </p:txBody>
      </p:sp>
      <p:pic>
        <p:nvPicPr>
          <p:cNvPr id="143" name="Google Shape;143;p32"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33"/>
          <p:cNvSpPr txBox="1"/>
          <p:nvPr/>
        </p:nvSpPr>
        <p:spPr>
          <a:xfrm>
            <a:off x="159800" y="449560"/>
            <a:ext cx="8820900" cy="598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i="0" u="none" strike="noStrike" cap="none" dirty="0">
                <a:solidFill>
                  <a:srgbClr val="434343"/>
                </a:solidFill>
                <a:latin typeface="Google Sans"/>
                <a:ea typeface="Google Sans"/>
                <a:cs typeface="Google Sans"/>
                <a:sym typeface="Google Sans"/>
              </a:rPr>
              <a:t>Architecture diagram of the proposed solution</a:t>
            </a:r>
            <a:endParaRPr sz="1800" b="1" i="0" u="none" strike="noStrike" cap="none" dirty="0">
              <a:solidFill>
                <a:srgbClr val="434343"/>
              </a:solidFill>
              <a:latin typeface="Google Sans"/>
              <a:ea typeface="Google Sans"/>
              <a:cs typeface="Google Sans"/>
              <a:sym typeface="Google Sans"/>
            </a:endParaRPr>
          </a:p>
        </p:txBody>
      </p:sp>
      <p:pic>
        <p:nvPicPr>
          <p:cNvPr id="149" name="Google Shape;149;p33"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pic>
        <p:nvPicPr>
          <p:cNvPr id="2" name="Picture 1">
            <a:extLst>
              <a:ext uri="{FF2B5EF4-FFF2-40B4-BE49-F238E27FC236}">
                <a16:creationId xmlns:a16="http://schemas.microsoft.com/office/drawing/2014/main" id="{FE95FB34-A948-F2BF-85BC-D55E4F6FAB0F}"/>
              </a:ext>
            </a:extLst>
          </p:cNvPr>
          <p:cNvPicPr>
            <a:picLocks noChangeAspect="1"/>
          </p:cNvPicPr>
          <p:nvPr/>
        </p:nvPicPr>
        <p:blipFill>
          <a:blip r:embed="rId4"/>
          <a:srcRect/>
          <a:stretch/>
        </p:blipFill>
        <p:spPr>
          <a:xfrm>
            <a:off x="938925" y="776985"/>
            <a:ext cx="7266150" cy="405552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34"/>
          <p:cNvSpPr txBox="1"/>
          <p:nvPr/>
        </p:nvSpPr>
        <p:spPr>
          <a:xfrm>
            <a:off x="219900" y="579864"/>
            <a:ext cx="8723100" cy="4490224"/>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i="0" u="none" strike="noStrike" cap="none" dirty="0">
                <a:solidFill>
                  <a:srgbClr val="434343"/>
                </a:solidFill>
                <a:latin typeface="Google Sans"/>
                <a:ea typeface="Google Sans"/>
                <a:cs typeface="Google Sans"/>
                <a:sym typeface="Google Sans"/>
              </a:rPr>
              <a:t>Snapshots of the MVP</a:t>
            </a:r>
          </a:p>
          <a:p>
            <a:pPr marL="0" marR="0" lvl="0" indent="0" algn="l" rtl="0">
              <a:lnSpc>
                <a:spcPct val="100000"/>
              </a:lnSpc>
              <a:spcBef>
                <a:spcPts val="0"/>
              </a:spcBef>
              <a:spcAft>
                <a:spcPts val="0"/>
              </a:spcAft>
              <a:buClr>
                <a:srgbClr val="000000"/>
              </a:buClr>
              <a:buSzPts val="1800"/>
              <a:buFont typeface="Arial"/>
              <a:buNone/>
            </a:pPr>
            <a:endParaRPr lang="en-GB" sz="1800" b="1" i="0" u="none" strike="noStrike" cap="none" dirty="0">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sz="1800" b="1" i="0" u="none" strike="noStrike" cap="none" dirty="0">
              <a:solidFill>
                <a:srgbClr val="434343"/>
              </a:solidFill>
              <a:latin typeface="Google Sans"/>
              <a:ea typeface="Google Sans"/>
              <a:cs typeface="Google Sans"/>
              <a:sym typeface="Google Sans"/>
            </a:endParaRPr>
          </a:p>
        </p:txBody>
      </p:sp>
      <p:pic>
        <p:nvPicPr>
          <p:cNvPr id="155" name="Google Shape;155;p34"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pic>
        <p:nvPicPr>
          <p:cNvPr id="3" name="Picture 2">
            <a:extLst>
              <a:ext uri="{FF2B5EF4-FFF2-40B4-BE49-F238E27FC236}">
                <a16:creationId xmlns:a16="http://schemas.microsoft.com/office/drawing/2014/main" id="{50BAF1FA-03CB-B309-6371-D89A90EC4245}"/>
              </a:ext>
            </a:extLst>
          </p:cNvPr>
          <p:cNvPicPr>
            <a:picLocks noChangeAspect="1"/>
          </p:cNvPicPr>
          <p:nvPr/>
        </p:nvPicPr>
        <p:blipFill>
          <a:blip r:embed="rId4"/>
          <a:stretch>
            <a:fillRect/>
          </a:stretch>
        </p:blipFill>
        <p:spPr>
          <a:xfrm>
            <a:off x="9450" y="1092819"/>
            <a:ext cx="9144000" cy="3962401"/>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[EXT] GDG on Campus - TechSprint Slides Template</Template>
  <TotalTime>0</TotalTime>
  <Words>1115</Words>
  <Application>Microsoft Office PowerPoint</Application>
  <PresentationFormat>On-screen Show (16:9)</PresentationFormat>
  <Paragraphs>62</Paragraphs>
  <Slides>12</Slides>
  <Notes>12</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12</vt:i4>
      </vt:variant>
    </vt:vector>
  </HeadingPairs>
  <TitlesOfParts>
    <vt:vector size="17" baseType="lpstr">
      <vt:lpstr>Times New Roman</vt:lpstr>
      <vt:lpstr>Google Sans</vt:lpstr>
      <vt:lpstr>Arial</vt:lpstr>
      <vt:lpstr>Simple Light</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Rohan Das</dc:creator>
  <cp:lastModifiedBy>Rohan Das</cp:lastModifiedBy>
  <cp:revision>1</cp:revision>
  <dcterms:created xsi:type="dcterms:W3CDTF">2025-12-27T18:02:27Z</dcterms:created>
  <dcterms:modified xsi:type="dcterms:W3CDTF">2025-12-27T19:28:54Z</dcterms:modified>
</cp:coreProperties>
</file>